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1"/>
  </p:notesMasterIdLst>
  <p:sldIdLst>
    <p:sldId id="256" r:id="rId2"/>
    <p:sldId id="259" r:id="rId3"/>
    <p:sldId id="300" r:id="rId4"/>
    <p:sldId id="312" r:id="rId5"/>
    <p:sldId id="260" r:id="rId6"/>
    <p:sldId id="286" r:id="rId7"/>
    <p:sldId id="257" r:id="rId8"/>
    <p:sldId id="299" r:id="rId9"/>
    <p:sldId id="292" r:id="rId10"/>
    <p:sldId id="302" r:id="rId11"/>
    <p:sldId id="291" r:id="rId12"/>
    <p:sldId id="294" r:id="rId13"/>
    <p:sldId id="288" r:id="rId14"/>
    <p:sldId id="308" r:id="rId15"/>
    <p:sldId id="295" r:id="rId16"/>
    <p:sldId id="296" r:id="rId17"/>
    <p:sldId id="297" r:id="rId18"/>
    <p:sldId id="309" r:id="rId19"/>
    <p:sldId id="310" r:id="rId20"/>
    <p:sldId id="311" r:id="rId21"/>
    <p:sldId id="303" r:id="rId22"/>
    <p:sldId id="305" r:id="rId23"/>
    <p:sldId id="306" r:id="rId24"/>
    <p:sldId id="307" r:id="rId25"/>
    <p:sldId id="298" r:id="rId26"/>
    <p:sldId id="301" r:id="rId27"/>
    <p:sldId id="313" r:id="rId28"/>
    <p:sldId id="293" r:id="rId29"/>
    <p:sldId id="289" r:id="rId30"/>
    <p:sldId id="290" r:id="rId31"/>
    <p:sldId id="287" r:id="rId32"/>
    <p:sldId id="279" r:id="rId33"/>
    <p:sldId id="275" r:id="rId34"/>
    <p:sldId id="304" r:id="rId35"/>
    <p:sldId id="280" r:id="rId36"/>
    <p:sldId id="281" r:id="rId37"/>
    <p:sldId id="285" r:id="rId38"/>
    <p:sldId id="284" r:id="rId39"/>
    <p:sldId id="283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2DA1DB-627D-4E60-8EAF-CD963E81AC0C}">
  <a:tblStyle styleId="{4D2DA1DB-627D-4E60-8EAF-CD963E81AC0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3582" autoAdjust="0"/>
  </p:normalViewPr>
  <p:slideViewPr>
    <p:cSldViewPr snapToGrid="0">
      <p:cViewPr varScale="1">
        <p:scale>
          <a:sx n="84" d="100"/>
          <a:sy n="84" d="100"/>
        </p:scale>
        <p:origin x="78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1: Título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Título: "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Anomaly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Detection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Brain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 MRI: Una Revisión de los Últimos Avances"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Subtítulo: "Explorando Algoritmos y Herramientas Innovadoras"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2: Introducción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Breve introducción al 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Justificación de la importancia de la detección de anomalías en imágenes de resonancia magnética cerebral (MRI).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3: Objetivos de la Presentación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Enumerar los objetivos que cubrirá la presentación.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4: Contexto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Resumen del estado actual de la detección de anomalías en MRI cerebral.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Estadísticas sobre la prevalencia de enfermedades cerebrales y la importancia de la detección temprana.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5: Métodos Tradicionales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Breve descripción de métodos tradicionales utilizados anteriormente en la detección de anomalías en MRI cerebral.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6-10: Algoritmos Modernos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 para cada algoritmo moderno relevante.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Nombre del algoritmo.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Principios de funcionamiento.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Ejemplos de aplicación.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Ventajas y limitaciones.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Gráficos o imágenes que ayuden a entender el funcionamiento.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11: Herramientas Utilizadas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Descripción de las herramientas computacionales y de software utilizadas en la implementación de estos algoritmos.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12: Desafíos y Limitaciones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Reconocimiento de los desafíos actuales y limitaciones en la detección de anomalías en MRI cerebral.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13: Avances Recientes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Destacar investigaciones recientes o avances significativos en el campo.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14: Aplicaciones Prácticas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Ejemplos de aplicaciones prácticas de la detección de anomalías en la práctica clínica.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15: Casos de Éxito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Resumen de casos de éxito utilizando los algoritmos revisados.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16: Futuras Direcciones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Mencionar posibles áreas de investigación futuras y desarrollos en la detección de anomalías en MRI cerebral.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17: Conclusiones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Resumen de los puntos clave cubiertos en la presentación.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18: Preguntas y Respuestas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Invitar a la audiencia a hacer preguntas.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19: Agradecimientos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Agradecimiento a la audiencia y posiblemente a patrocinadores o colaboradores.</a:t>
            </a:r>
          </a:p>
          <a:p>
            <a:pPr algn="l"/>
            <a:r>
              <a:rPr lang="es-MX" b="1" i="0" dirty="0" err="1">
                <a:solidFill>
                  <a:srgbClr val="D1D5DB"/>
                </a:solidFill>
                <a:effectLst/>
                <a:latin typeface="Söhne"/>
              </a:rPr>
              <a:t>Slide</a:t>
            </a:r>
            <a:r>
              <a:rPr lang="es-MX" b="1" i="0" dirty="0">
                <a:solidFill>
                  <a:srgbClr val="D1D5DB"/>
                </a:solidFill>
                <a:effectLst/>
                <a:latin typeface="Söhne"/>
              </a:rPr>
              <a:t> 20: Información de Contacto</a:t>
            </a:r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Tu nombre, afiliación y detalles de contacto para consultas adicionales.</a:t>
            </a:r>
          </a:p>
          <a:p>
            <a:pPr algn="l"/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Recuerda utilizar gráficos, tablas e imágenes pertinentes en cada diapositiva para hacer la presentación visualmente atractiva y fácil de entender. ¡Buena suerte con tu presentación!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</p:txBody>
      </p:sp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EB36E8EC-82D5-160F-E885-F91A25A9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72D7CAAA-7DEC-CA50-CDAE-71AEE235E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FD56E551-9C0E-F1D2-D57D-3A1859B4C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10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C547804B-B165-A2D3-3E66-2D8A88FB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6124394C-0A51-7B41-DDF6-D58928CAB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B76AD650-ED9A-9FCC-72D3-85469869B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549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9F0BF972-9E56-575A-73D7-BA9BC93D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18339F0E-B5BE-5C7C-9FD6-234667A66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EB2448BF-AFE8-3492-8971-26DDBBBB8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92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1B072774-AB59-FF2B-A9CF-7788E84F4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CD50BEA3-FA06-CB0D-4C9B-895870732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DDC1AD4F-9E08-C9FC-BA69-18A466D4B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7398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102CF129-2039-DC2B-A0E0-55E5A813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DE7F8387-8AE3-7B91-03E7-81A980235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DF45B786-4DF2-4D4C-365D-6E78A2EDF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730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6BFEE116-62D6-B669-410D-7AF6A91C5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4DF4D534-CBA4-C78D-357A-32D91E485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37EC5055-08F2-22BE-F5AD-4D0B997E9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19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65DC0BA3-3460-47C9-2A4E-E5D62C0F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85403633-8950-9FCA-A94A-8DBE2B93E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D456A34D-8B83-A651-E074-CF52B8EF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1116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B431AA64-CE8F-895C-BE6E-19A37201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86B5EEFD-4EB2-E2E2-4AF3-2B3B9EEEB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0574B94A-7C70-2703-0832-E5B61D43D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2313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8CB83EB1-F195-BC4F-B6B4-21FD0AD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A33E870F-753C-744A-9E8C-F7D0B713D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D451D929-9B10-5615-C4BE-80F40E291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50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1ADE924C-02D3-46A0-1CD3-F93192EB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CC9CE405-B5B0-DEAE-3358-B64B77752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https://github.com/gr-b/autoencoder-latent-space-visualization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https://github.com/gonzalorecio/MNIST-latent-representations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E52D2AF9-01A4-0EC2-1FCD-5B8976371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911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1F901371-E62C-A7DD-DB84-2228619B0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BA5F4561-839F-D66F-5702-BB6C1E8A2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46953939-0458-3141-50E8-7D2FC35524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6409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6A79BD7A-BE32-A124-73D2-1D467463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6F5A147C-E952-B9AA-C125-7502183D7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8DA3EBFD-19E2-23EE-4D90-531AB4D2A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779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58E779D1-12EA-2AE5-56B0-1B03CBFF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0C2F4E3C-9BC8-ECE9-931D-C312A9935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17B4D82A-9914-7C80-1C09-9D502877A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2328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DA8DAABC-BECE-A8A0-1D4B-0BB386FB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923299EE-9EB8-7388-1899-A5F2DF601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9E67E469-A70D-1DBA-9C91-F40CA49D0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7487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4C679CE8-78D2-408E-D460-2665CB99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57292F41-2A96-CE51-5CEA-40B68D434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0D676AF3-224B-4A1D-32FC-1FF934B61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3883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F90EF1FE-F17A-B194-A7C1-9738D1EC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057DEAFE-1BB7-D691-F5F7-D18E62BD1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2FA1DFBA-45E7-7342-12DF-6BB18AFD4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9510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E0D9BDCB-6B20-9F6B-E222-54815CE1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FD4CE722-D4C7-B828-8A63-B6E9E8956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04D1A083-65B3-63B0-173C-2335A3BD87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803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21327C9D-8908-BF35-1442-14900CFB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1F606235-053F-4436-1FE9-B7A5B96B7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https://pytorch.org/hub/mateuszbuda_brain-segmentation-pytorch_unet/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https://pytorch.org/hub/</a:t>
            </a: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0756D73E-40FA-5603-2DD6-77D683F98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5064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F74B519B-8A32-9A7F-0FC3-39498B7F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46883890-1A94-6418-6C44-6F0AB20458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96588053-0C9A-F910-3372-694BC8AB81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3519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987EA209-B8E8-73E9-DC2C-132D811E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AF8F7415-C0EA-BB3D-8F50-F455C519D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https://www.mathworks.com/help/medical-imaging/ug/Brain-MRI-Segmentation-Using-Trained-3-D-U-Net.html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51F7999D-6A17-318C-39A6-D42490683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991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FA6F13F1-299B-97F6-E30C-82057EC2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3E04DB75-F4FE-2174-3EA6-F656ACA2A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DB8EE6F6-155B-D9E5-2A59-4ACCDC2D8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706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ECAE7AB4-027B-B816-F7D2-1FEBAEC5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CE524B8B-9A99-E166-C39B-D415703E6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3EA8E812-265D-71E0-A4AE-1AC9E2F74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7063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>
          <a:extLst>
            <a:ext uri="{FF2B5EF4-FFF2-40B4-BE49-F238E27FC236}">
              <a16:creationId xmlns:a16="http://schemas.microsoft.com/office/drawing/2014/main" id="{B3897345-DE31-3EBB-D55C-D1AF6F33B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>
            <a:extLst>
              <a:ext uri="{FF2B5EF4-FFF2-40B4-BE49-F238E27FC236}">
                <a16:creationId xmlns:a16="http://schemas.microsoft.com/office/drawing/2014/main" id="{6FCBD21D-D393-C35B-FDF3-C7B0114A0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>
            <a:extLst>
              <a:ext uri="{FF2B5EF4-FFF2-40B4-BE49-F238E27FC236}">
                <a16:creationId xmlns:a16="http://schemas.microsoft.com/office/drawing/2014/main" id="{3D7F958F-7C9E-DCD0-7336-A13FCE74B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8190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9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6FFC63AC-FB0E-C811-EE18-2241C5BDB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>
            <a:extLst>
              <a:ext uri="{FF2B5EF4-FFF2-40B4-BE49-F238E27FC236}">
                <a16:creationId xmlns:a16="http://schemas.microsoft.com/office/drawing/2014/main" id="{65397344-2CF8-6E99-36D9-43AF0B443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>
            <a:extLst>
              <a:ext uri="{FF2B5EF4-FFF2-40B4-BE49-F238E27FC236}">
                <a16:creationId xmlns:a16="http://schemas.microsoft.com/office/drawing/2014/main" id="{CB883CE5-DE74-2262-27F6-8E8FB4F9B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7073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http://vision.stanford.edu/teaching/cs131_fall1718/files/cs131-class-notes.pdf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012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75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+mj-lt"/>
                <a:cs typeface="Times New Roman" panose="02020603050405020304" pitchFamily="18" charset="0"/>
              </a:rPr>
              <a:t>Label correctly the </a:t>
            </a:r>
            <a:r>
              <a:rPr lang="en-US" sz="1100" b="1" dirty="0">
                <a:latin typeface="+mj-lt"/>
                <a:cs typeface="Times New Roman" panose="02020603050405020304" pitchFamily="18" charset="0"/>
              </a:rPr>
              <a:t>segmentation boundaries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 in the reconstructed images.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177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https://synscapes.on.liu.se/download.html (337GB)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https://host.robots.ox.ac.uk/pascal/VOC/voc2012/#history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https://www.kaggle.com/datasets/pablocumbrera/pascal-voc-2011-include-hands-foot-head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https://www.kaggle.com/datasets/huanghanchina/pascal-voc-2012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https://www.kaggle.com/datasets/solesensei/solesensei_bdd100k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https://www.kaggle.com/datasets/santurini/semantic-segmentation-drone-dataset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https://www.kaggle.com/datasets/xiaose/cityscapes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421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187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F7CF9510-6BED-EDD8-597B-7832E19C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90814E3E-455B-48CB-EB46-1B7730C12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96693E13-8B0E-0945-A52B-3CFB727D58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990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Images prompts: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	perceptron vs. neural network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	convolutional neural network</a:t>
            </a:r>
          </a:p>
          <a:p>
            <a:pPr marL="158750" indent="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endParaRPr lang="en-US" sz="1100" b="0" dirty="0">
              <a:solidFill>
                <a:srgbClr val="000000"/>
              </a:solidFill>
              <a:latin typeface="Arial"/>
              <a:ea typeface="Calibri"/>
              <a:cs typeface="Arial"/>
              <a:sym typeface="Arial"/>
            </a:endParaRPr>
          </a:p>
          <a:p>
            <a:pPr marL="158750" indent="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r>
              <a:rPr lang="en-US" sz="1100" b="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Arial"/>
              </a:rPr>
              <a:t>	</a:t>
            </a:r>
            <a:r>
              <a:rPr lang="es-MX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</a:t>
            </a:r>
            <a:r>
              <a:rPr lang="es-MX" sz="1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 lang="es-MX" sz="1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s-MX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Forests</a:t>
            </a:r>
            <a:endParaRPr lang="es-MX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87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24140091-81E2-6FF7-FB49-7472D5192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8BB55B14-62B3-4482-55E0-ACFA66640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147F0366-1EAE-BA8F-1ACB-815583F9D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01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>
          <a:extLst>
            <a:ext uri="{FF2B5EF4-FFF2-40B4-BE49-F238E27FC236}">
              <a16:creationId xmlns:a16="http://schemas.microsoft.com/office/drawing/2014/main" id="{FF3E8388-AD64-88A2-296C-40A27B1F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>
            <a:extLst>
              <a:ext uri="{FF2B5EF4-FFF2-40B4-BE49-F238E27FC236}">
                <a16:creationId xmlns:a16="http://schemas.microsoft.com/office/drawing/2014/main" id="{D033C3F6-4AAE-8876-7BF1-207C2D76E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" name="Google Shape;42;p4:notes">
            <a:extLst>
              <a:ext uri="{FF2B5EF4-FFF2-40B4-BE49-F238E27FC236}">
                <a16:creationId xmlns:a16="http://schemas.microsoft.com/office/drawing/2014/main" id="{BDDFF6B6-7B50-70E6-333F-CF021EA1F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427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8python.github.io/mnistLatentSpace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hyperlink" Target="https://brainweb.bic.mni.mcgill.ca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tefanDenn3r/Unsupervised_Anomaly_Detection_Brain_MRI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eremy-jmc/IA-P002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7.02059.pdf" TargetMode="External"/><Relationship Id="rId13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hyperlink" Target="https://github.com/ahmedgh970/Transformers_Unsupervised_Anomaly_Segmentation/tree/main" TargetMode="External"/><Relationship Id="rId12" Type="http://schemas.openxmlformats.org/officeDocument/2006/relationships/hyperlink" Target="https://github.com/StefanDenn3r/Unsupervised_Anomaly_Detection_Brain_MR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chapter/10.1007/978-3-031-33842-7_3" TargetMode="External"/><Relationship Id="rId11" Type="http://schemas.openxmlformats.org/officeDocument/2006/relationships/hyperlink" Target="https://arxiv.org/pdf/2004.03271.pdf" TargetMode="External"/><Relationship Id="rId5" Type="http://schemas.openxmlformats.org/officeDocument/2006/relationships/hyperlink" Target="https://github.com/FinnBehrendt/patched-Diffusion-Models-UAD/tree/main" TargetMode="External"/><Relationship Id="rId10" Type="http://schemas.openxmlformats.org/officeDocument/2006/relationships/hyperlink" Target="https://github.com/AntanasKascenas/DenoisingAE/tree/master" TargetMode="External"/><Relationship Id="rId4" Type="http://schemas.openxmlformats.org/officeDocument/2006/relationships/hyperlink" Target="https://arxiv.org/pdf/2303.03758.pdf" TargetMode="External"/><Relationship Id="rId9" Type="http://schemas.openxmlformats.org/officeDocument/2006/relationships/hyperlink" Target="https://proceedings.mlr.press/v172/kascenas22a.html" TargetMode="External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my-jmc/CS4002-PFC1/tree/main" TargetMode="External"/><Relationship Id="rId7" Type="http://schemas.openxmlformats.org/officeDocument/2006/relationships/hyperlink" Target="https://github.com/ahmedgh970/Transformers_Unsupervised_Anomaly_Segmenta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207.02059.pdf" TargetMode="External"/><Relationship Id="rId5" Type="http://schemas.openxmlformats.org/officeDocument/2006/relationships/hyperlink" Target="https://proceedings.mlr.press/v172/kascenas22a/kascenas22a.pdf" TargetMode="External"/><Relationship Id="rId4" Type="http://schemas.openxmlformats.org/officeDocument/2006/relationships/hyperlink" Target="https://arxiv.org/pdf/2303.03758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>
            <a:off x="750224" y="695656"/>
            <a:ext cx="3849072" cy="10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PE" sz="3600" b="1" dirty="0" err="1">
                <a:latin typeface="+mj-lt"/>
                <a:cs typeface="Biome" panose="020B0503030204020804" pitchFamily="34" charset="0"/>
              </a:rPr>
              <a:t>Anomaly</a:t>
            </a:r>
            <a:r>
              <a:rPr lang="es-PE" sz="3600" b="1" dirty="0">
                <a:latin typeface="+mj-lt"/>
                <a:cs typeface="Biome" panose="020B0503030204020804" pitchFamily="34" charset="0"/>
              </a:rPr>
              <a:t> </a:t>
            </a:r>
            <a:r>
              <a:rPr lang="es-PE" sz="3600" b="1" dirty="0" err="1">
                <a:latin typeface="+mj-lt"/>
                <a:cs typeface="Biome" panose="020B0503030204020804" pitchFamily="34" charset="0"/>
              </a:rPr>
              <a:t>Detection</a:t>
            </a:r>
            <a:r>
              <a:rPr lang="es-PE" sz="3600" b="1" dirty="0">
                <a:latin typeface="+mj-lt"/>
                <a:cs typeface="Biome" panose="020B0503030204020804" pitchFamily="34" charset="0"/>
              </a:rPr>
              <a:t> in </a:t>
            </a:r>
            <a:r>
              <a:rPr lang="es-PE" sz="3600" b="1" dirty="0" err="1">
                <a:latin typeface="+mj-lt"/>
                <a:cs typeface="Biome" panose="020B0503030204020804" pitchFamily="34" charset="0"/>
              </a:rPr>
              <a:t>Brain</a:t>
            </a:r>
            <a:r>
              <a:rPr lang="es-PE" sz="3600" b="1" dirty="0">
                <a:latin typeface="+mj-lt"/>
                <a:cs typeface="Biome" panose="020B0503030204020804" pitchFamily="34" charset="0"/>
              </a:rPr>
              <a:t> MRI</a:t>
            </a:r>
            <a:endParaRPr sz="3600" b="1" i="0" u="none" strike="noStrike" cap="none" dirty="0">
              <a:solidFill>
                <a:srgbClr val="000000"/>
              </a:solidFill>
              <a:latin typeface="+mj-lt"/>
              <a:cs typeface="Biome" panose="020B0503030204020804" pitchFamily="34" charset="0"/>
              <a:sym typeface="Arial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750224" y="2795712"/>
            <a:ext cx="1488008" cy="32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PE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/ 04 / 2024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750224" y="2052758"/>
            <a:ext cx="3849072" cy="4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overview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PDF] Brain Tumor Anomaly Detection via Latent Regularized Adversarial  Network | Semantic Scholar">
            <a:extLst>
              <a:ext uri="{FF2B5EF4-FFF2-40B4-BE49-F238E27FC236}">
                <a16:creationId xmlns:a16="http://schemas.microsoft.com/office/drawing/2014/main" id="{5B73DC07-E248-441B-302D-35F18768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96" y="1499494"/>
            <a:ext cx="6671164" cy="385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936433D7-231A-DF6B-2701-56B591471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D5360E38-94BA-9614-A705-F7A7ACC20D70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74ED6698-7A9D-2C16-328A-A21AD3474069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ABC72-211B-34BB-1D48-CC39EFC5CF45}"/>
              </a:ext>
            </a:extLst>
          </p:cNvPr>
          <p:cNvSpPr txBox="1"/>
          <p:nvPr/>
        </p:nvSpPr>
        <p:spPr>
          <a:xfrm flipH="1">
            <a:off x="524925" y="562595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Anomaly detection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A3DFC119-036A-1776-EB91-3FC4464F37A0}"/>
              </a:ext>
            </a:extLst>
          </p:cNvPr>
          <p:cNvSpPr txBox="1"/>
          <p:nvPr/>
        </p:nvSpPr>
        <p:spPr>
          <a:xfrm>
            <a:off x="398540" y="1456020"/>
            <a:ext cx="11167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GOAL: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I/O: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image/segmentation map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CONSTRAINTS: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The segmentation map does not inherently distinguish objects of the same category</a:t>
            </a:r>
          </a:p>
        </p:txBody>
      </p:sp>
    </p:spTree>
    <p:extLst>
      <p:ext uri="{BB962C8B-B14F-4D97-AF65-F5344CB8AC3E}">
        <p14:creationId xmlns:p14="http://schemas.microsoft.com/office/powerpoint/2010/main" val="10618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BA6DB2AD-3B42-58D2-85D1-A94650B7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FEF35-1798-056A-B0F8-52234DE5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294"/>
            <a:ext cx="12192000" cy="5903412"/>
          </a:xfrm>
          <a:prstGeom prst="rect">
            <a:avLst/>
          </a:prstGeom>
        </p:spPr>
      </p:pic>
      <p:sp>
        <p:nvSpPr>
          <p:cNvPr id="2" name="Google Shape;45;p6">
            <a:extLst>
              <a:ext uri="{FF2B5EF4-FFF2-40B4-BE49-F238E27FC236}">
                <a16:creationId xmlns:a16="http://schemas.microsoft.com/office/drawing/2014/main" id="{D2AD79E2-691A-7F99-4B05-E5FB5272F62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67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60E5B930-9559-E2AB-3FAB-F21E61644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649E3E41-F0FB-9641-ED4C-B088AEFAC3BC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C9BBCF54-5718-9B3B-BE32-39B7558B7A6B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F8ABCCDB-5FF8-9BFE-BDA3-8352D5ED0F22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E821B028-243F-DF97-C114-A292E17A9403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85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71472167-67D4-AFE1-B611-E0ED7D08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AD55C-4DF2-742E-52F7-0D8CFBBE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04693"/>
              </p:ext>
            </p:extLst>
          </p:nvPr>
        </p:nvGraphicFramePr>
        <p:xfrm>
          <a:off x="2032000" y="651932"/>
          <a:ext cx="8127999" cy="1854200"/>
        </p:xfrm>
        <a:graphic>
          <a:graphicData uri="http://schemas.openxmlformats.org/drawingml/2006/table">
            <a:tbl>
              <a:tblPr firstRow="1" bandRow="1">
                <a:tableStyleId>{4D2DA1DB-627D-4E60-8EAF-CD963E81AC0C}</a:tableStyleId>
              </a:tblPr>
              <a:tblGrid>
                <a:gridCol w="1919111">
                  <a:extLst>
                    <a:ext uri="{9D8B030D-6E8A-4147-A177-3AD203B41FA5}">
                      <a16:colId xmlns:a16="http://schemas.microsoft.com/office/drawing/2014/main" val="1504902137"/>
                    </a:ext>
                  </a:extLst>
                </a:gridCol>
                <a:gridCol w="4594578">
                  <a:extLst>
                    <a:ext uri="{9D8B030D-6E8A-4147-A177-3AD203B41FA5}">
                      <a16:colId xmlns:a16="http://schemas.microsoft.com/office/drawing/2014/main" val="2072072676"/>
                    </a:ext>
                  </a:extLst>
                </a:gridCol>
                <a:gridCol w="1614310">
                  <a:extLst>
                    <a:ext uri="{9D8B030D-6E8A-4147-A177-3AD203B41FA5}">
                      <a16:colId xmlns:a16="http://schemas.microsoft.com/office/drawing/2014/main" val="265122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Dataset</a:t>
                      </a:r>
                      <a:endParaRPr lang="es-PE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Structure</a:t>
                      </a:r>
                      <a:endParaRPr lang="es-PE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# Samples</a:t>
                      </a:r>
                      <a:endParaRPr lang="es-PE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0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24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71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96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s-PE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411289"/>
                  </a:ext>
                </a:extLst>
              </a:tr>
            </a:tbl>
          </a:graphicData>
        </a:graphic>
      </p:graphicFrame>
      <p:sp>
        <p:nvSpPr>
          <p:cNvPr id="3" name="Google Shape;45;p6">
            <a:extLst>
              <a:ext uri="{FF2B5EF4-FFF2-40B4-BE49-F238E27FC236}">
                <a16:creationId xmlns:a16="http://schemas.microsoft.com/office/drawing/2014/main" id="{68EE5DDF-9790-8401-AF6F-1C627328026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90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BAB8A351-2D86-38B2-7A2E-28E4932B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C4EA6887-04A3-456B-6170-3857E9F8BA74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C86A3CEC-2B83-8C16-F1F8-50472B5C582D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ED0755E6-E288-D911-F150-0BA80DC1FB35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n-US" sz="20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EB701F7A-AF38-5B2C-19B0-B8FAA1908896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8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5A2353E6-85A5-48BD-F9B6-9A293EAA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682FE82F-EDBF-90B5-D5DD-2C44C5DA9B2C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991572DF-6A0B-D3D8-13C4-1CB45DF2D505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DF371D92-49AE-DB9F-A7A4-4B710E2BF420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065A080F-6CAA-707E-A31F-E72A9904A5F6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Papers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144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FE9BDFCB-F1D4-4AD3-0AAE-30DA4F766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;p6">
            <a:extLst>
              <a:ext uri="{FF2B5EF4-FFF2-40B4-BE49-F238E27FC236}">
                <a16:creationId xmlns:a16="http://schemas.microsoft.com/office/drawing/2014/main" id="{D592058D-089C-D38A-37AD-056B84170279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Best Research Rabbit Alternatives and Competitors in 2024">
            <a:extLst>
              <a:ext uri="{FF2B5EF4-FFF2-40B4-BE49-F238E27FC236}">
                <a16:creationId xmlns:a16="http://schemas.microsoft.com/office/drawing/2014/main" id="{94DA4F38-2A25-DF1A-63D2-A14565DC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2" y="2489745"/>
            <a:ext cx="1878505" cy="18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3">
            <a:extLst>
              <a:ext uri="{FF2B5EF4-FFF2-40B4-BE49-F238E27FC236}">
                <a16:creationId xmlns:a16="http://schemas.microsoft.com/office/drawing/2014/main" id="{0DFBABD9-9383-B80D-9484-7351DB5F5F14}"/>
              </a:ext>
            </a:extLst>
          </p:cNvPr>
          <p:cNvSpPr txBox="1"/>
          <p:nvPr/>
        </p:nvSpPr>
        <p:spPr>
          <a:xfrm>
            <a:off x="1975204" y="4368250"/>
            <a:ext cx="162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Research</a:t>
            </a:r>
          </a:p>
          <a:p>
            <a:pPr algn="ctr"/>
            <a:r>
              <a:rPr lang="en-US" sz="2400" dirty="0"/>
              <a:t>Rabbit</a:t>
            </a:r>
            <a:endParaRPr lang="es-P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0CD2C-3CF9-527F-0E28-3AD7E1FC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56" y="452019"/>
            <a:ext cx="5391902" cy="5953956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07B5CC9-2796-AC0D-F61A-15E5CCA59CAA}"/>
              </a:ext>
            </a:extLst>
          </p:cNvPr>
          <p:cNvSpPr/>
          <p:nvPr/>
        </p:nvSpPr>
        <p:spPr>
          <a:xfrm>
            <a:off x="6569453" y="4396578"/>
            <a:ext cx="508000" cy="5969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763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0479E5F1-B0EA-15CA-C3A6-7B115D94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25CCDD1B-4980-83DC-52C0-C6704F30B52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1C4302DE-420B-2ADE-4C96-D9F7ED2CFA5E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6D9C02F6-6998-9080-155C-52260FA43140}"/>
              </a:ext>
            </a:extLst>
          </p:cNvPr>
          <p:cNvSpPr txBox="1"/>
          <p:nvPr/>
        </p:nvSpPr>
        <p:spPr>
          <a:xfrm>
            <a:off x="2149714" y="2317257"/>
            <a:ext cx="2633301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n-US" sz="20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16E357C5-CAB3-B67E-648D-8083474F7059}"/>
              </a:ext>
            </a:extLst>
          </p:cNvPr>
          <p:cNvSpPr txBox="1"/>
          <p:nvPr/>
        </p:nvSpPr>
        <p:spPr>
          <a:xfrm>
            <a:off x="4783015" y="2558885"/>
            <a:ext cx="5915465" cy="21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36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Paper</a:t>
            </a:r>
            <a:r>
              <a:rPr lang="es-PE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1: </a:t>
            </a:r>
            <a:r>
              <a:rPr lang="en-US" sz="36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Autoencoders for Unsupervised Anomaly Segmentation in Brain MR Images: A Comparative Study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endParaRPr lang="es-PE" sz="3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45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EEA4843F-643C-6145-52BE-F25D18129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61EBD8EE-2CBC-9B89-3A91-76EA9B6716C4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FCBBDC56-DEA2-6B02-172B-9AFA3EDB5617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AB760-B797-6C7C-32A7-E458494F618E}"/>
              </a:ext>
            </a:extLst>
          </p:cNvPr>
          <p:cNvSpPr txBox="1"/>
          <p:nvPr/>
        </p:nvSpPr>
        <p:spPr>
          <a:xfrm flipH="1">
            <a:off x="524925" y="562595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Autoencoders</a:t>
            </a:r>
          </a:p>
        </p:txBody>
      </p:sp>
      <p:pic>
        <p:nvPicPr>
          <p:cNvPr id="3" name="Picture 6" descr="Autoencoder architecture for ADK protein. The Cartesian coordinates... |  Download Scientific Diagram">
            <a:extLst>
              <a:ext uri="{FF2B5EF4-FFF2-40B4-BE49-F238E27FC236}">
                <a16:creationId xmlns:a16="http://schemas.microsoft.com/office/drawing/2014/main" id="{D07CE4C5-9747-F426-B336-DCA65A03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55" y="962705"/>
            <a:ext cx="9255802" cy="46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1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B6D716C9-FF98-D649-104F-9F4CA0B6C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F88937FE-00EF-5899-55E2-FAAFEBBBA37B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7150B215-5836-1D7C-0F77-DCC939C66C6D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99907-08F6-0DEE-06EA-A14DB9B3F448}"/>
              </a:ext>
            </a:extLst>
          </p:cNvPr>
          <p:cNvSpPr txBox="1"/>
          <p:nvPr/>
        </p:nvSpPr>
        <p:spPr>
          <a:xfrm flipH="1">
            <a:off x="524925" y="562595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Latent space/Latent variable/Manifold</a:t>
            </a:r>
          </a:p>
        </p:txBody>
      </p:sp>
      <p:pic>
        <p:nvPicPr>
          <p:cNvPr id="5" name="Picture 4" descr="A white light in the dark&#10;&#10;Description automatically generated">
            <a:extLst>
              <a:ext uri="{FF2B5EF4-FFF2-40B4-BE49-F238E27FC236}">
                <a16:creationId xmlns:a16="http://schemas.microsoft.com/office/drawing/2014/main" id="{AB0FC055-D883-DFC3-04A0-1214E737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452047"/>
            <a:ext cx="1953906" cy="1953906"/>
          </a:xfrm>
          <a:prstGeom prst="rect">
            <a:avLst/>
          </a:prstGeom>
        </p:spPr>
      </p:pic>
      <p:pic>
        <p:nvPicPr>
          <p:cNvPr id="4098" name="Picture 2" descr="Understanding Latent Space in Machine Learning | by Ekin Tiu | Towards Data  Science">
            <a:extLst>
              <a:ext uri="{FF2B5EF4-FFF2-40B4-BE49-F238E27FC236}">
                <a16:creationId xmlns:a16="http://schemas.microsoft.com/office/drawing/2014/main" id="{0A72CC96-B8F7-A2F0-0B91-559E4911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2" y="1312862"/>
            <a:ext cx="8615348" cy="49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B6B8-D986-3B51-E1FE-35CBEF4DF69D}"/>
              </a:ext>
            </a:extLst>
          </p:cNvPr>
          <p:cNvSpPr txBox="1"/>
          <p:nvPr/>
        </p:nvSpPr>
        <p:spPr>
          <a:xfrm>
            <a:off x="10046589" y="4405953"/>
            <a:ext cx="121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5"/>
              </a:rPr>
              <a:t>Animation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78569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n-US" sz="20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Setting</a:t>
            </a:r>
            <a:r>
              <a:rPr lang="es-PE" sz="6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PE" sz="6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stage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5B690507-1470-6197-FE82-EC460D3A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0CAF96B3-FF2A-BCB4-9EC6-46D0A7EA28A3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019A2224-271A-DE46-E5E8-A7B07F58724C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F4FB-085A-D1B9-F029-1AE9032E62DE}"/>
              </a:ext>
            </a:extLst>
          </p:cNvPr>
          <p:cNvSpPr txBox="1"/>
          <p:nvPr/>
        </p:nvSpPr>
        <p:spPr>
          <a:xfrm flipH="1">
            <a:off x="524925" y="562595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Unsupervised detection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2369A-646E-DEC4-DA72-B957BA6F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51868"/>
            <a:ext cx="10706100" cy="47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4978C853-3DB1-AB26-76F1-8BCB087A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EED64416-E82D-28FA-F367-CD73AC6C0A6D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37900A65-E97A-7CA1-A9EA-9EDB34858093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959B8-A9B1-B809-1D5E-1463F5F6A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r="719"/>
          <a:stretch/>
        </p:blipFill>
        <p:spPr>
          <a:xfrm>
            <a:off x="208691" y="1089000"/>
            <a:ext cx="1177461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1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F82A5483-A853-E4A3-B516-9CA776712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B95898E1-3371-8F98-8DC9-3A7A411BE4B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53F63213-E4A7-9362-2042-2E11942A6180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BF7D0-1D11-B208-BDD1-91CBD392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r="1027"/>
          <a:stretch/>
        </p:blipFill>
        <p:spPr>
          <a:xfrm>
            <a:off x="196625" y="1089000"/>
            <a:ext cx="1179874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9BA87EA9-7EF4-4691-D961-BF7305B5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43FE1AA8-288A-CEB3-B537-A039C5381001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C13D6E71-C3CC-0A93-422D-B54DB59A6EA4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DA652-28AE-6382-1B90-5657A39A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r="625"/>
          <a:stretch/>
        </p:blipFill>
        <p:spPr>
          <a:xfrm>
            <a:off x="207453" y="1089000"/>
            <a:ext cx="1177709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BF5B780B-3AF4-BA40-F880-0BEDF3CB6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50099750-01D2-5D40-1A00-D1BDD1D46C22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D36CBB0C-EF74-6B6A-21A6-610B457DE793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B0DC5-A19A-A49A-7461-25C8C80AC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" r="625"/>
          <a:stretch/>
        </p:blipFill>
        <p:spPr>
          <a:xfrm>
            <a:off x="143990" y="1089000"/>
            <a:ext cx="1190401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6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B6004173-7D21-565C-9BBA-BA4C0CF5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DC6B8706-E2F0-40AB-E65B-44DCC0F08D31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F77A5E21-EA2A-CB38-5656-98226F5A5F84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7334A2EE-140B-D6D6-3DCF-F9D453B6EA6F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n-US" sz="20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8697E5C6-F3B5-09FA-C254-79EB2011DBCD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02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FDC362AA-3477-7B96-B93D-21996991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C616267B-E5A8-09F6-0CB6-81DF15B6BE7E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8A777426-68CE-D4D8-15E7-DC8CFF989642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Jobs at Lightning AI">
            <a:extLst>
              <a:ext uri="{FF2B5EF4-FFF2-40B4-BE49-F238E27FC236}">
                <a16:creationId xmlns:a16="http://schemas.microsoft.com/office/drawing/2014/main" id="{5C1A0E41-307B-3719-00B1-6D21277A0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33"/>
          <a:stretch/>
        </p:blipFill>
        <p:spPr bwMode="auto">
          <a:xfrm>
            <a:off x="3646413" y="1424369"/>
            <a:ext cx="156043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F16027-C218-3F6E-BD6A-D6B2383E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40" y="1424369"/>
            <a:ext cx="168374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BAF08279-2C6E-1EC8-F701-22DB62394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5" y="142436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86888D-FA80-4E60-7A4A-898214ABB32E}"/>
              </a:ext>
            </a:extLst>
          </p:cNvPr>
          <p:cNvSpPr txBox="1"/>
          <p:nvPr/>
        </p:nvSpPr>
        <p:spPr>
          <a:xfrm flipH="1">
            <a:off x="524925" y="562595"/>
            <a:ext cx="113349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Autoencoders for Unsupervised Anomaly Segmentation in Brain MR Images: A Comparative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87A7A-AC40-3584-4E48-DEF02E4C3649}"/>
              </a:ext>
            </a:extLst>
          </p:cNvPr>
          <p:cNvSpPr txBox="1"/>
          <p:nvPr/>
        </p:nvSpPr>
        <p:spPr>
          <a:xfrm>
            <a:off x="332094" y="3633632"/>
            <a:ext cx="113349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GitHub</a:t>
            </a:r>
            <a:endParaRPr lang="en-US" dirty="0"/>
          </a:p>
          <a:p>
            <a:r>
              <a:rPr lang="en-US" b="1" dirty="0"/>
              <a:t>Environment: </a:t>
            </a:r>
            <a:r>
              <a:rPr lang="en-US" dirty="0" err="1"/>
              <a:t>LightningAI</a:t>
            </a:r>
            <a:r>
              <a:rPr lang="en-US" dirty="0"/>
              <a:t> Studios (free CPU instances, </a:t>
            </a:r>
            <a:r>
              <a:rPr lang="en-US" dirty="0" err="1"/>
              <a:t>VSCode</a:t>
            </a:r>
            <a:r>
              <a:rPr lang="en-US" dirty="0"/>
              <a:t> on the web)</a:t>
            </a:r>
          </a:p>
          <a:p>
            <a:r>
              <a:rPr lang="en-US" b="1" dirty="0"/>
              <a:t>Framework: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v1</a:t>
            </a:r>
          </a:p>
          <a:p>
            <a:r>
              <a:rPr lang="en-US" b="1" dirty="0"/>
              <a:t>Observations: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repository contains the code of _ autoencoder architectures to train and test with the </a:t>
            </a:r>
            <a:r>
              <a:rPr lang="en-US" dirty="0" err="1">
                <a:hlinkClick r:id="rId7"/>
              </a:rPr>
              <a:t>BrainWeb</a:t>
            </a:r>
            <a:r>
              <a:rPr lang="en-US" dirty="0"/>
              <a:t> dataset principally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r>
              <a:rPr lang="en-US" dirty="0"/>
              <a:t> v1 caused problems. I don't have enough RAM to </a:t>
            </a:r>
            <a:r>
              <a:rPr lang="en-US" dirty="0" err="1"/>
              <a:t>Dockerize</a:t>
            </a:r>
            <a:r>
              <a:rPr lang="en-US" dirty="0"/>
              <a:t> the project. But it’s an alternative.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project doesn’t have .h5/.pickle/.</a:t>
            </a:r>
            <a:r>
              <a:rPr lang="en-US" dirty="0" err="1"/>
              <a:t>pkl</a:t>
            </a:r>
            <a:r>
              <a:rPr lang="en-US" dirty="0"/>
              <a:t> model files to replicate the metrics presented in the document.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project was executed and some neural networks was trained. However this models do not perform well.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My experience with </a:t>
            </a:r>
            <a:r>
              <a:rPr lang="en-US" dirty="0" err="1"/>
              <a:t>Tensorflow</a:t>
            </a:r>
            <a:r>
              <a:rPr lang="en-US" dirty="0"/>
              <a:t> is little and I need more time to edit the project and load the trained model after saving and try more ideas.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didn’t use GPU because I obtained errors, it has a cost and I didn’t want to spend too much time debugging.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Replication of results was not achieved.</a:t>
            </a:r>
          </a:p>
        </p:txBody>
      </p:sp>
      <p:pic>
        <p:nvPicPr>
          <p:cNvPr id="1034" name="Picture 10" descr="Autoencoder Architecture NOTE.-This figure illustrates architecture of... |  Download Scientific Diagram">
            <a:extLst>
              <a:ext uri="{FF2B5EF4-FFF2-40B4-BE49-F238E27FC236}">
                <a16:creationId xmlns:a16="http://schemas.microsoft.com/office/drawing/2014/main" id="{4F8A55AA-F5CE-1434-2062-BE264172F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5764"/>
          <a:stretch/>
        </p:blipFill>
        <p:spPr bwMode="auto">
          <a:xfrm>
            <a:off x="9533577" y="1424369"/>
            <a:ext cx="213349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47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8A9FEB82-5C29-CE69-B783-7BC8763A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A2463F75-3848-CCBB-5C14-766BD96DEA42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AA74015A-2A25-51A8-012D-6B2CDA8BFDCD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855CB-AB3C-9DAB-D3ED-334F68396BF6}"/>
              </a:ext>
            </a:extLst>
          </p:cNvPr>
          <p:cNvSpPr txBox="1"/>
          <p:nvPr/>
        </p:nvSpPr>
        <p:spPr>
          <a:xfrm flipH="1">
            <a:off x="524926" y="562595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U-Net: Convolutional Networks for Biomedical Image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1DCF-58D0-1412-89FE-88D05F8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8696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F03C18-7F99-DF18-3FC3-320EDB38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3058696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6BA6D9-0572-A5A0-029B-A844279A9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20674" r="19412" b="20653"/>
          <a:stretch/>
        </p:blipFill>
        <p:spPr bwMode="auto">
          <a:xfrm>
            <a:off x="2772318" y="1039649"/>
            <a:ext cx="30473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1472B313-06E1-5C26-AC00-41B546BA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75" y="1039649"/>
            <a:ext cx="148625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61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A4425BD5-8AE4-DB2E-7AF6-CFD233B2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0F8E0F77-70D3-3667-D0EE-E5FB140B9BB6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24AE8FB5-9501-8D47-708C-0D6B9F856D20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9EFEC78C-A4A7-C002-E810-27DFF69278E0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n-US" sz="20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88F82C21-13A4-5480-E8D2-B9457BBA5BD9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80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6A7F50FA-1EE7-04F4-3888-10BAB19A5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C47C0-1F4E-3A3B-4EAE-FCD63D29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4" y="887053"/>
            <a:ext cx="11354271" cy="5083894"/>
          </a:xfrm>
          <a:prstGeom prst="rect">
            <a:avLst/>
          </a:prstGeom>
        </p:spPr>
      </p:pic>
      <p:sp>
        <p:nvSpPr>
          <p:cNvPr id="2" name="Google Shape;45;p6">
            <a:extLst>
              <a:ext uri="{FF2B5EF4-FFF2-40B4-BE49-F238E27FC236}">
                <a16:creationId xmlns:a16="http://schemas.microsoft.com/office/drawing/2014/main" id="{4B3A51B5-5852-D371-4619-FDE700982A75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74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489F4C49-AC99-35F6-366F-8BDE10935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EA08FBC6-382A-FFB4-4431-D64BC7A7094D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775843F1-7EAD-6589-015A-CAD8D2B125BF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D14F6DA-3881-8167-7DEA-BC81E034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0" y="0"/>
            <a:ext cx="30616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AF95A-A81C-56DA-AE45-CF8DA371F1D2}"/>
              </a:ext>
            </a:extLst>
          </p:cNvPr>
          <p:cNvSpPr txBox="1"/>
          <p:nvPr/>
        </p:nvSpPr>
        <p:spPr>
          <a:xfrm flipH="1">
            <a:off x="369202" y="553672"/>
            <a:ext cx="8236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/>
              <a:t>In ML </a:t>
            </a:r>
            <a:r>
              <a:rPr lang="en-US" sz="2500" dirty="0"/>
              <a:t>course</a:t>
            </a:r>
            <a:r>
              <a:rPr lang="en-US" sz="2000" dirty="0"/>
              <a:t>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1F963-43B1-A34A-82BE-5C4307B6C9F0}"/>
              </a:ext>
            </a:extLst>
          </p:cNvPr>
          <p:cNvSpPr txBox="1"/>
          <p:nvPr/>
        </p:nvSpPr>
        <p:spPr>
          <a:xfrm>
            <a:off x="369202" y="1609686"/>
            <a:ext cx="7669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implement basic clustering algorithms (</a:t>
            </a:r>
            <a:r>
              <a:rPr lang="en-US" dirty="0" err="1"/>
              <a:t>Kmeans</a:t>
            </a:r>
            <a:r>
              <a:rPr lang="en-US" dirty="0"/>
              <a:t>, </a:t>
            </a:r>
            <a:r>
              <a:rPr lang="en-US" dirty="0" err="1"/>
              <a:t>DBScan</a:t>
            </a:r>
            <a:r>
              <a:rPr lang="en-US" dirty="0"/>
              <a:t>, GMM).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applied basic ML algorithm to segment brain image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segment the image and manually target the anomalies (tumors)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separate the anomalies in a new image and apply a wavelet transformation (to vectors).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Finally, we index the image representation (vectors) in a data structure to find KNN.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13E368-8442-9FA1-5651-C67A95894031}"/>
              </a:ext>
            </a:extLst>
          </p:cNvPr>
          <p:cNvGrpSpPr/>
          <p:nvPr/>
        </p:nvGrpSpPr>
        <p:grpSpPr>
          <a:xfrm>
            <a:off x="3304177" y="3429000"/>
            <a:ext cx="1800000" cy="2107777"/>
            <a:chOff x="3459900" y="2498023"/>
            <a:chExt cx="1800000" cy="2107777"/>
          </a:xfrm>
        </p:grpSpPr>
        <p:pic>
          <p:nvPicPr>
            <p:cNvPr id="6" name="Picture 6" descr="Github Logo - Free social media icons">
              <a:extLst>
                <a:ext uri="{FF2B5EF4-FFF2-40B4-BE49-F238E27FC236}">
                  <a16:creationId xmlns:a16="http://schemas.microsoft.com/office/drawing/2014/main" id="{A47890BD-94F1-0701-6FE0-2CBB4F72F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900" y="249802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BF24C3-9A15-9B25-698E-1B2C3A0F3DA6}"/>
                </a:ext>
              </a:extLst>
            </p:cNvPr>
            <p:cNvSpPr txBox="1"/>
            <p:nvPr/>
          </p:nvSpPr>
          <p:spPr>
            <a:xfrm>
              <a:off x="3630229" y="4298023"/>
              <a:ext cx="1459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Source</a:t>
              </a:r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878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FD18C0BB-F8B5-73DA-B1C0-C0420C70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B276-8F40-8008-E52F-88E7A34E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82" y="519289"/>
            <a:ext cx="5698036" cy="5819422"/>
          </a:xfrm>
          <a:prstGeom prst="rect">
            <a:avLst/>
          </a:prstGeom>
        </p:spPr>
      </p:pic>
      <p:sp>
        <p:nvSpPr>
          <p:cNvPr id="2" name="Google Shape;45;p6">
            <a:extLst>
              <a:ext uri="{FF2B5EF4-FFF2-40B4-BE49-F238E27FC236}">
                <a16:creationId xmlns:a16="http://schemas.microsoft.com/office/drawing/2014/main" id="{212F4656-3634-96F3-E912-77B9A3A09C2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965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>
          <a:extLst>
            <a:ext uri="{FF2B5EF4-FFF2-40B4-BE49-F238E27FC236}">
              <a16:creationId xmlns:a16="http://schemas.microsoft.com/office/drawing/2014/main" id="{DA292037-4932-E438-6AEE-12D57D927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st Research Rabbit Alternatives and Competitors in 2024">
            <a:extLst>
              <a:ext uri="{FF2B5EF4-FFF2-40B4-BE49-F238E27FC236}">
                <a16:creationId xmlns:a16="http://schemas.microsoft.com/office/drawing/2014/main" id="{C3B4EBF5-22F7-1FD0-6061-8235D869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3" y="2480449"/>
            <a:ext cx="1413010" cy="14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008C7-0A3F-6157-C102-CA0F6463B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30194"/>
              </p:ext>
            </p:extLst>
          </p:nvPr>
        </p:nvGraphicFramePr>
        <p:xfrm>
          <a:off x="7347152" y="747583"/>
          <a:ext cx="4713028" cy="5756702"/>
        </p:xfrm>
        <a:graphic>
          <a:graphicData uri="http://schemas.openxmlformats.org/drawingml/2006/table">
            <a:tbl>
              <a:tblPr firstRow="1" bandRow="1">
                <a:tableStyleId>{4D2DA1DB-627D-4E60-8EAF-CD963E81AC0C}</a:tableStyleId>
              </a:tblPr>
              <a:tblGrid>
                <a:gridCol w="1178257">
                  <a:extLst>
                    <a:ext uri="{9D8B030D-6E8A-4147-A177-3AD203B41FA5}">
                      <a16:colId xmlns:a16="http://schemas.microsoft.com/office/drawing/2014/main" val="4009980981"/>
                    </a:ext>
                  </a:extLst>
                </a:gridCol>
                <a:gridCol w="1329791">
                  <a:extLst>
                    <a:ext uri="{9D8B030D-6E8A-4147-A177-3AD203B41FA5}">
                      <a16:colId xmlns:a16="http://schemas.microsoft.com/office/drawing/2014/main" val="3379547356"/>
                    </a:ext>
                  </a:extLst>
                </a:gridCol>
                <a:gridCol w="1207911">
                  <a:extLst>
                    <a:ext uri="{9D8B030D-6E8A-4147-A177-3AD203B41FA5}">
                      <a16:colId xmlns:a16="http://schemas.microsoft.com/office/drawing/2014/main" val="3730388095"/>
                    </a:ext>
                  </a:extLst>
                </a:gridCol>
                <a:gridCol w="997069">
                  <a:extLst>
                    <a:ext uri="{9D8B030D-6E8A-4147-A177-3AD203B41FA5}">
                      <a16:colId xmlns:a16="http://schemas.microsoft.com/office/drawing/2014/main" val="316724662"/>
                    </a:ext>
                  </a:extLst>
                </a:gridCol>
              </a:tblGrid>
              <a:tr h="775352">
                <a:tc>
                  <a:txBody>
                    <a:bodyPr/>
                    <a:lstStyle/>
                    <a:p>
                      <a:r>
                        <a:rPr lang="es-PE" sz="900" b="0" dirty="0">
                          <a:solidFill>
                            <a:schemeClr val="tx1"/>
                          </a:solidFill>
                          <a:hlinkClick r:id="rId4"/>
                        </a:rPr>
                        <a:t>https://arxiv.org/pdf/2303.03758.pdf</a:t>
                      </a:r>
                      <a:endParaRPr lang="es-PE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900" dirty="0">
                          <a:solidFill>
                            <a:schemeClr val="tx1"/>
                          </a:solidFill>
                          <a:hlinkClick r:id="rId5"/>
                        </a:rPr>
                        <a:t>https://github.com/FinnBehrendt/patched-Diffusion-Models-UAD/tree/main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881224"/>
                  </a:ext>
                </a:extLst>
              </a:tr>
              <a:tr h="7753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https://link.springer.com/chapter/10.1007/978-3-031-33842-7_3</a:t>
                      </a:r>
                      <a:endParaRPr kumimoji="0" lang="es-PE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https://github.com/ahmedgh970/Transformers_Unsupervised_Anomaly_Segmentation/tree/main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2207.02059.pdf (arxiv.org)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311087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https://proceedings.mlr.press/v172/kascenas22a.html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https://github.com/AntanasKascenas/DenoisingAE/tree/master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55532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750466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11"/>
                        </a:rPr>
                        <a:t>https://arxiv.org/pdf/2004.03271.pdf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900" dirty="0">
                          <a:solidFill>
                            <a:schemeClr val="tx1"/>
                          </a:solidFill>
                          <a:hlinkClick r:id="rId12"/>
                        </a:rPr>
                        <a:t>https://github.com/StefanDenn3r/Unsupervised_Anomaly_Detection_Brain_MRI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XXXXXXXXXXXXXXXXXXXXXXXXXXXXXXXXXXXXXXXXXXXXXXXXXXXXXXXXXXXXXXXXXXXX</a:t>
                      </a:r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459319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739661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863224"/>
                  </a:ext>
                </a:extLst>
              </a:tr>
              <a:tr h="700685"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92214"/>
                  </a:ext>
                </a:extLst>
              </a:tr>
            </a:tbl>
          </a:graphicData>
        </a:graphic>
      </p:graphicFrame>
      <p:sp>
        <p:nvSpPr>
          <p:cNvPr id="3" name="CuadroTexto 43">
            <a:extLst>
              <a:ext uri="{FF2B5EF4-FFF2-40B4-BE49-F238E27FC236}">
                <a16:creationId xmlns:a16="http://schemas.microsoft.com/office/drawing/2014/main" id="{CA69A045-A979-36F4-43D9-0305DCF07B22}"/>
              </a:ext>
            </a:extLst>
          </p:cNvPr>
          <p:cNvSpPr txBox="1"/>
          <p:nvPr/>
        </p:nvSpPr>
        <p:spPr>
          <a:xfrm>
            <a:off x="131818" y="3893459"/>
            <a:ext cx="162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</a:t>
            </a:r>
          </a:p>
          <a:p>
            <a:pPr algn="ctr"/>
            <a:r>
              <a:rPr lang="en-US" dirty="0"/>
              <a:t>Rabbit</a:t>
            </a:r>
            <a:endParaRPr lang="es-PE" dirty="0"/>
          </a:p>
        </p:txBody>
      </p:sp>
      <p:sp>
        <p:nvSpPr>
          <p:cNvPr id="5" name="CuadroTexto 43">
            <a:extLst>
              <a:ext uri="{FF2B5EF4-FFF2-40B4-BE49-F238E27FC236}">
                <a16:creationId xmlns:a16="http://schemas.microsoft.com/office/drawing/2014/main" id="{BBF8902A-137A-675B-C722-BB715EEC5A30}"/>
              </a:ext>
            </a:extLst>
          </p:cNvPr>
          <p:cNvSpPr txBox="1"/>
          <p:nvPr/>
        </p:nvSpPr>
        <p:spPr>
          <a:xfrm>
            <a:off x="7493346" y="347138"/>
            <a:ext cx="98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Paper</a:t>
            </a:r>
            <a:endParaRPr lang="es-PE" dirty="0"/>
          </a:p>
        </p:txBody>
      </p:sp>
      <p:sp>
        <p:nvSpPr>
          <p:cNvPr id="8" name="CuadroTexto 43">
            <a:extLst>
              <a:ext uri="{FF2B5EF4-FFF2-40B4-BE49-F238E27FC236}">
                <a16:creationId xmlns:a16="http://schemas.microsoft.com/office/drawing/2014/main" id="{239DC71E-FA86-A9B1-452D-F250571380FA}"/>
              </a:ext>
            </a:extLst>
          </p:cNvPr>
          <p:cNvSpPr txBox="1"/>
          <p:nvPr/>
        </p:nvSpPr>
        <p:spPr>
          <a:xfrm>
            <a:off x="8672248" y="347137"/>
            <a:ext cx="98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  <a:endParaRPr lang="es-PE" dirty="0"/>
          </a:p>
        </p:txBody>
      </p:sp>
      <p:sp>
        <p:nvSpPr>
          <p:cNvPr id="9" name="CuadroTexto 43">
            <a:extLst>
              <a:ext uri="{FF2B5EF4-FFF2-40B4-BE49-F238E27FC236}">
                <a16:creationId xmlns:a16="http://schemas.microsoft.com/office/drawing/2014/main" id="{2EF9CB9B-6AB0-F2E1-E22B-5896AF50CC2F}"/>
              </a:ext>
            </a:extLst>
          </p:cNvPr>
          <p:cNvSpPr txBox="1"/>
          <p:nvPr/>
        </p:nvSpPr>
        <p:spPr>
          <a:xfrm>
            <a:off x="9780589" y="373724"/>
            <a:ext cx="98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Implem</a:t>
            </a:r>
            <a:r>
              <a:rPr lang="en-US" dirty="0"/>
              <a:t>.</a:t>
            </a:r>
            <a:endParaRPr lang="es-PE" dirty="0"/>
          </a:p>
        </p:txBody>
      </p:sp>
      <p:pic>
        <p:nvPicPr>
          <p:cNvPr id="1028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BFA9441E-9418-A237-A68D-FD397FF9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2" y="720998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1F02786C-78B7-7CEE-96AF-950277FE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3" y="1410189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943C-8A9F-5CA7-635B-DC10F96E61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7712" y="751758"/>
            <a:ext cx="5385146" cy="5754813"/>
          </a:xfrm>
          <a:prstGeom prst="rect">
            <a:avLst/>
          </a:prstGeom>
        </p:spPr>
      </p:pic>
      <p:sp>
        <p:nvSpPr>
          <p:cNvPr id="16" name="CuadroTexto 43">
            <a:extLst>
              <a:ext uri="{FF2B5EF4-FFF2-40B4-BE49-F238E27FC236}">
                <a16:creationId xmlns:a16="http://schemas.microsoft.com/office/drawing/2014/main" id="{94867D15-6280-AF67-9CE8-EA6F3368686D}"/>
              </a:ext>
            </a:extLst>
          </p:cNvPr>
          <p:cNvSpPr txBox="1"/>
          <p:nvPr/>
        </p:nvSpPr>
        <p:spPr>
          <a:xfrm>
            <a:off x="10888930" y="373724"/>
            <a:ext cx="1297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Conference/</a:t>
            </a:r>
            <a:endParaRPr lang="es-PE" dirty="0"/>
          </a:p>
        </p:txBody>
      </p:sp>
      <p:pic>
        <p:nvPicPr>
          <p:cNvPr id="17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D9CB0EEF-FE62-96D6-CDA4-EDB0FEB3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11" y="751758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EBC4B9B4-C0C9-4A75-E39A-7F00BC67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11" y="1408061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AEF14123-F097-11D2-9DF4-20A743E0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1" y="2173447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8ED5A879-5055-DC12-3CFC-50556AE4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10" y="2171319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7FBE98A0-77EA-B063-E431-F23A7781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0" y="2910900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29557D36-3427-D5B0-9F10-79A9CA09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0" y="3602071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arca De Verificación La - Gráficos vectoriales gratis en Pixabay - Pixabay">
            <a:extLst>
              <a:ext uri="{FF2B5EF4-FFF2-40B4-BE49-F238E27FC236}">
                <a16:creationId xmlns:a16="http://schemas.microsoft.com/office/drawing/2014/main" id="{5FE8DC6B-3D3B-4004-0817-65EA79EC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08" y="5741731"/>
            <a:ext cx="541427" cy="53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96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Bibliograf</a:t>
            </a:r>
            <a:r>
              <a:rPr lang="es-MX" sz="3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ía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F65D0C-B310-34B3-9595-2E2984525EF8}"/>
              </a:ext>
            </a:extLst>
          </p:cNvPr>
          <p:cNvSpPr txBox="1"/>
          <p:nvPr/>
        </p:nvSpPr>
        <p:spPr>
          <a:xfrm>
            <a:off x="208547" y="1572126"/>
            <a:ext cx="116513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954F72"/>
                </a:solidFill>
                <a:hlinkClick r:id="rId3"/>
              </a:rPr>
              <a:t>https://github.com/jeremy-jmc/CS4002-PFC1/tree/main</a:t>
            </a:r>
            <a:endParaRPr lang="es-PE" sz="1600" dirty="0">
              <a:solidFill>
                <a:srgbClr val="954F72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U-Net: Convolutional Networks for Biomedical Image Segmentation</a:t>
            </a:r>
            <a:endParaRPr lang="es-PE" sz="1600" dirty="0">
              <a:solidFill>
                <a:schemeClr val="tx1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Patched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Diffusion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Models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Unsupervised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Anomaly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Detection</a:t>
            </a:r>
            <a:r>
              <a:rPr lang="es-PE" sz="1600" dirty="0">
                <a:solidFill>
                  <a:schemeClr val="tx1"/>
                </a:solidFill>
              </a:rPr>
              <a:t> in </a:t>
            </a:r>
            <a:r>
              <a:rPr lang="es-PE" sz="1600" dirty="0" err="1">
                <a:solidFill>
                  <a:schemeClr val="tx1"/>
                </a:solidFill>
              </a:rPr>
              <a:t>Brain</a:t>
            </a:r>
            <a:r>
              <a:rPr lang="es-PE" sz="1600" dirty="0">
                <a:solidFill>
                  <a:schemeClr val="tx1"/>
                </a:solidFill>
              </a:rPr>
              <a:t> MRI  </a:t>
            </a:r>
            <a:r>
              <a:rPr lang="es-PE" sz="1600" dirty="0">
                <a:solidFill>
                  <a:srgbClr val="954F72"/>
                </a:solidFill>
              </a:rPr>
              <a:t> </a:t>
            </a:r>
            <a:r>
              <a:rPr lang="es-PE" sz="1600" dirty="0">
                <a:solidFill>
                  <a:srgbClr val="954F72"/>
                </a:solidFill>
                <a:hlinkClick r:id="rId4"/>
              </a:rPr>
              <a:t>https://arxiv.org/pdf/2303.03758.pdf</a:t>
            </a:r>
            <a:endParaRPr lang="es-PE" sz="1600" dirty="0">
              <a:solidFill>
                <a:srgbClr val="954F72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Denoising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Autoencoders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Unsupervised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Anomaly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Detection</a:t>
            </a:r>
            <a:r>
              <a:rPr lang="es-PE" sz="1600" dirty="0">
                <a:solidFill>
                  <a:schemeClr val="tx1"/>
                </a:solidFill>
              </a:rPr>
              <a:t> in </a:t>
            </a:r>
            <a:r>
              <a:rPr lang="es-PE" sz="1600" dirty="0" err="1">
                <a:solidFill>
                  <a:schemeClr val="tx1"/>
                </a:solidFill>
              </a:rPr>
              <a:t>Brain</a:t>
            </a:r>
            <a:r>
              <a:rPr lang="es-PE" sz="1600" dirty="0">
                <a:solidFill>
                  <a:schemeClr val="tx1"/>
                </a:solidFill>
              </a:rPr>
              <a:t> MRI </a:t>
            </a:r>
            <a:r>
              <a:rPr lang="es-PE" sz="1600" dirty="0">
                <a:solidFill>
                  <a:srgbClr val="954F72"/>
                </a:solidFill>
                <a:hlinkClick r:id="rId5"/>
              </a:rPr>
              <a:t>https://proceedings.mlr.press/v172/kascenas22a/kascenas22a.pdf</a:t>
            </a:r>
            <a:endParaRPr lang="es-PE" sz="1600" dirty="0">
              <a:solidFill>
                <a:srgbClr val="954F72"/>
              </a:solidFill>
            </a:endParaRPr>
          </a:p>
          <a:p>
            <a:r>
              <a:rPr lang="es-PE" sz="1600" dirty="0" err="1">
                <a:solidFill>
                  <a:schemeClr val="tx1"/>
                </a:solidFill>
              </a:rPr>
              <a:t>Transformer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based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Models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for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Unsupervised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Anomaly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Segmentation</a:t>
            </a:r>
            <a:r>
              <a:rPr lang="es-PE" sz="1600" dirty="0">
                <a:solidFill>
                  <a:schemeClr val="tx1"/>
                </a:solidFill>
              </a:rPr>
              <a:t> in </a:t>
            </a:r>
            <a:r>
              <a:rPr lang="es-PE" sz="1600" dirty="0" err="1">
                <a:solidFill>
                  <a:schemeClr val="tx1"/>
                </a:solidFill>
              </a:rPr>
              <a:t>Brain</a:t>
            </a:r>
            <a:r>
              <a:rPr lang="es-PE" sz="1600" dirty="0">
                <a:solidFill>
                  <a:schemeClr val="tx1"/>
                </a:solidFill>
              </a:rPr>
              <a:t> MR </a:t>
            </a:r>
            <a:r>
              <a:rPr lang="es-PE" sz="1600" dirty="0" err="1">
                <a:solidFill>
                  <a:schemeClr val="tx1"/>
                </a:solidFill>
              </a:rPr>
              <a:t>Images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>
                <a:solidFill>
                  <a:srgbClr val="954F72"/>
                </a:solidFill>
                <a:hlinkClick r:id="rId6"/>
              </a:rPr>
              <a:t>https://arxiv.org/pdf/2207.02059.pdf</a:t>
            </a:r>
            <a:endParaRPr lang="es-PE" sz="1600" dirty="0">
              <a:solidFill>
                <a:srgbClr val="954F72"/>
              </a:solidFill>
            </a:endParaRPr>
          </a:p>
          <a:p>
            <a:endParaRPr lang="es-PE" sz="1600" dirty="0">
              <a:solidFill>
                <a:srgbClr val="954F72"/>
              </a:solidFill>
            </a:endParaRPr>
          </a:p>
          <a:p>
            <a:endParaRPr lang="es-PE" sz="1600" dirty="0">
              <a:solidFill>
                <a:srgbClr val="954F72"/>
              </a:solidFill>
            </a:endParaRPr>
          </a:p>
          <a:p>
            <a:r>
              <a:rPr lang="es-PE" sz="1600" dirty="0">
                <a:solidFill>
                  <a:srgbClr val="954F72"/>
                </a:solidFill>
                <a:hlinkClick r:id="rId7"/>
              </a:rPr>
              <a:t>https://github.com/ahmedgh970/Transformers_Unsupervised_Anomaly_Segmentation</a:t>
            </a:r>
            <a:endParaRPr lang="es-PE" sz="1600" dirty="0">
              <a:solidFill>
                <a:srgbClr val="954F72"/>
              </a:solidFill>
            </a:endParaRPr>
          </a:p>
          <a:p>
            <a:endParaRPr lang="es-PE" sz="1600" dirty="0">
              <a:solidFill>
                <a:srgbClr val="954F72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9359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"/>
          <p:cNvSpPr txBox="1"/>
          <p:nvPr/>
        </p:nvSpPr>
        <p:spPr>
          <a:xfrm>
            <a:off x="750224" y="1739563"/>
            <a:ext cx="3849072" cy="4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2"/>
          <p:cNvSpPr txBox="1"/>
          <p:nvPr/>
        </p:nvSpPr>
        <p:spPr>
          <a:xfrm>
            <a:off x="2674760" y="660400"/>
            <a:ext cx="384907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2"/>
          <p:cNvSpPr txBox="1"/>
          <p:nvPr/>
        </p:nvSpPr>
        <p:spPr>
          <a:xfrm>
            <a:off x="750224" y="717263"/>
            <a:ext cx="384907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PE" sz="4400" b="1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TY! 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Machine Learning” Through “Memes” – Adventures of Hritik">
            <a:extLst>
              <a:ext uri="{FF2B5EF4-FFF2-40B4-BE49-F238E27FC236}">
                <a16:creationId xmlns:a16="http://schemas.microsoft.com/office/drawing/2014/main" id="{BAACB815-4D4F-ADB0-CB27-3CA41E8FC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25" y="1648342"/>
            <a:ext cx="4599296" cy="2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164D5008-96AF-EE73-7EC5-2969ED27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6">
            <a:extLst>
              <a:ext uri="{FF2B5EF4-FFF2-40B4-BE49-F238E27FC236}">
                <a16:creationId xmlns:a16="http://schemas.microsoft.com/office/drawing/2014/main" id="{2D4F30E1-6C4A-D094-96FB-2973393608AB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341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omputer</a:t>
            </a:r>
            <a:r>
              <a:rPr lang="es-PE" sz="30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vision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75252-E351-136F-DF65-37FACF446E31}"/>
              </a:ext>
            </a:extLst>
          </p:cNvPr>
          <p:cNvSpPr txBox="1"/>
          <p:nvPr/>
        </p:nvSpPr>
        <p:spPr>
          <a:xfrm>
            <a:off x="398540" y="1456020"/>
            <a:ext cx="11167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Computer vision is …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… a scientific field that extracts information out of digital images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… building algorithms that can understand the content of images and use it for other applications</a:t>
            </a:r>
          </a:p>
          <a:p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Related areas: neuroscience, algorithm theory, machine learning, deep learning</a:t>
            </a:r>
          </a:p>
        </p:txBody>
      </p:sp>
      <p:pic>
        <p:nvPicPr>
          <p:cNvPr id="3" name="Imagen 2" descr="Imagen que contiene camino, calle, coche, carretera&#10;&#10;Descripción generada automáticamente">
            <a:extLst>
              <a:ext uri="{FF2B5EF4-FFF2-40B4-BE49-F238E27FC236}">
                <a16:creationId xmlns:a16="http://schemas.microsoft.com/office/drawing/2014/main" id="{FD9CB476-AAD3-F2CA-7B1A-13F6131A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65" y="3671047"/>
            <a:ext cx="5501782" cy="27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1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egmentation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What is the future of deep learning for medical image segmentation? - Quora">
            <a:extLst>
              <a:ext uri="{FF2B5EF4-FFF2-40B4-BE49-F238E27FC236}">
                <a16:creationId xmlns:a16="http://schemas.microsoft.com/office/drawing/2014/main" id="{FF6BCC46-39C7-590D-3E79-E4357222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81" y="1298068"/>
            <a:ext cx="2530982" cy="25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VPR 2018 WAD Video Segmentation Challenge | Kaggle">
            <a:extLst>
              <a:ext uri="{FF2B5EF4-FFF2-40B4-BE49-F238E27FC236}">
                <a16:creationId xmlns:a16="http://schemas.microsoft.com/office/drawing/2014/main" id="{C639EA7F-9374-F9E1-AE6E-B27FE93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7" y="1599885"/>
            <a:ext cx="3534387" cy="23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ep Learning Classification of Land Cover and Crop Types Using Remote  Sensing Data | Semantic Scholar">
            <a:extLst>
              <a:ext uri="{FF2B5EF4-FFF2-40B4-BE49-F238E27FC236}">
                <a16:creationId xmlns:a16="http://schemas.microsoft.com/office/drawing/2014/main" id="{B796F96E-D517-5979-2A44-DABA5A76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4228792" y="1599885"/>
            <a:ext cx="4111476" cy="45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B6A7D86-9DC8-A67D-2FC3-744C9BE92512}"/>
              </a:ext>
            </a:extLst>
          </p:cNvPr>
          <p:cNvSpPr txBox="1"/>
          <p:nvPr/>
        </p:nvSpPr>
        <p:spPr>
          <a:xfrm>
            <a:off x="972344" y="3952875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navigation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96D5B5-EC73-ECB2-ADF7-76360A2B3237}"/>
              </a:ext>
            </a:extLst>
          </p:cNvPr>
          <p:cNvSpPr txBox="1"/>
          <p:nvPr/>
        </p:nvSpPr>
        <p:spPr>
          <a:xfrm>
            <a:off x="4970477" y="6108487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sensing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B85C38-7B20-A040-D117-6B40584CA686}"/>
              </a:ext>
            </a:extLst>
          </p:cNvPr>
          <p:cNvSpPr txBox="1"/>
          <p:nvPr/>
        </p:nvSpPr>
        <p:spPr>
          <a:xfrm>
            <a:off x="8652566" y="3846149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 analysis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28199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egmentation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4EFC4A-4008-E113-B656-3D7EC768649A}"/>
              </a:ext>
            </a:extLst>
          </p:cNvPr>
          <p:cNvSpPr txBox="1"/>
          <p:nvPr/>
        </p:nvSpPr>
        <p:spPr>
          <a:xfrm>
            <a:off x="398540" y="1456020"/>
            <a:ext cx="11167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Imbalanced class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Handling scale and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Real-Time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BEDA3B-80F4-CFA2-6F81-70E5C07D4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"/>
          <a:stretch/>
        </p:blipFill>
        <p:spPr>
          <a:xfrm>
            <a:off x="2644293" y="2731451"/>
            <a:ext cx="6903413" cy="39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28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88F39-7A16-D352-60B1-46C509D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7" y="1706223"/>
            <a:ext cx="3333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49D583-334A-58F1-D500-823D8F7E9741}"/>
              </a:ext>
            </a:extLst>
          </p:cNvPr>
          <p:cNvSpPr txBox="1"/>
          <p:nvPr/>
        </p:nvSpPr>
        <p:spPr>
          <a:xfrm>
            <a:off x="3849557" y="1798728"/>
            <a:ext cx="10747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VOC </a:t>
            </a:r>
            <a:r>
              <a:rPr lang="en-US" dirty="0"/>
              <a:t>(Visual Object Classes Challenge)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48F7D-8A39-11F6-FBF7-8C957454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16" y="4406138"/>
            <a:ext cx="3494766" cy="1095375"/>
          </a:xfrm>
          <a:prstGeom prst="rect">
            <a:avLst/>
          </a:prstGeom>
        </p:spPr>
      </p:pic>
      <p:pic>
        <p:nvPicPr>
          <p:cNvPr id="1028" name="Picture 4" descr="Berkeley DeepDrive">
            <a:extLst>
              <a:ext uri="{FF2B5EF4-FFF2-40B4-BE49-F238E27FC236}">
                <a16:creationId xmlns:a16="http://schemas.microsoft.com/office/drawing/2014/main" id="{5992F353-CF5C-6EEF-36BF-518A25C9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258558"/>
            <a:ext cx="55054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tyscapes Dataset – Semantic Understanding of Urban Street Scenes">
            <a:extLst>
              <a:ext uri="{FF2B5EF4-FFF2-40B4-BE49-F238E27FC236}">
                <a16:creationId xmlns:a16="http://schemas.microsoft.com/office/drawing/2014/main" id="{58D36040-6F21-1227-B998-0CD0F2EC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83" y="1798728"/>
            <a:ext cx="4988810" cy="92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CE6126-1847-2EE9-ADE3-E74B89637779}"/>
              </a:ext>
            </a:extLst>
          </p:cNvPr>
          <p:cNvSpPr txBox="1"/>
          <p:nvPr/>
        </p:nvSpPr>
        <p:spPr>
          <a:xfrm>
            <a:off x="3012290" y="5286673"/>
            <a:ext cx="107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BDD100K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2899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0" name="Picture 4" descr="An Introduction to Autoencoders | Pinecone">
            <a:extLst>
              <a:ext uri="{FF2B5EF4-FFF2-40B4-BE49-F238E27FC236}">
                <a16:creationId xmlns:a16="http://schemas.microsoft.com/office/drawing/2014/main" id="{77391CA6-2F78-02BF-247A-48A1353FC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18572" r="8417" b="16138"/>
          <a:stretch/>
        </p:blipFill>
        <p:spPr bwMode="auto">
          <a:xfrm>
            <a:off x="447676" y="632748"/>
            <a:ext cx="602207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utoencoder architecture for ADK protein. The Cartesian coordinates... |  Download Scientific Diagram">
            <a:extLst>
              <a:ext uri="{FF2B5EF4-FFF2-40B4-BE49-F238E27FC236}">
                <a16:creationId xmlns:a16="http://schemas.microsoft.com/office/drawing/2014/main" id="{AEB8CE1D-9568-6CAC-93FC-6B2F6BB9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3" y="3273310"/>
            <a:ext cx="495731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1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C5BA9C17-A598-5A6B-49D5-4E7C253A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DC0342EE-BC57-1BCF-B31C-0E2B1A8EC426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F925D43C-1D57-F709-6D7A-81F1381F7A62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469A7CBD-1DC4-F084-3028-EA3FA823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77" y="488094"/>
            <a:ext cx="5834157" cy="588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2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816354" y="1894869"/>
            <a:ext cx="3452298" cy="374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Neural </a:t>
            </a:r>
            <a:r>
              <a:rPr lang="es-MX" b="1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network</a:t>
            </a:r>
            <a:r>
              <a:rPr lang="es-MX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s-MX" b="1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basic</a:t>
            </a:r>
            <a:r>
              <a:rPr lang="es-MX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s-MX" b="1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concepts</a:t>
            </a:r>
            <a:endParaRPr lang="es-MX" b="1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Linear </a:t>
            </a: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Regression</a:t>
            </a: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</a:t>
            </a:r>
            <a:r>
              <a:rPr lang="es-MX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erceptron</a:t>
            </a:r>
            <a:r>
              <a:rPr lang="es-MX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Forward/</a:t>
            </a:r>
            <a:r>
              <a:rPr lang="es-MX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Back</a:t>
            </a: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Propagation</a:t>
            </a:r>
            <a:endParaRPr lang="es-MX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Deep </a:t>
            </a:r>
            <a:r>
              <a:rPr lang="es-MX" b="1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Learning</a:t>
            </a:r>
            <a:r>
              <a:rPr lang="es-MX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s-MX" b="1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Architectures</a:t>
            </a:r>
            <a:endParaRPr lang="es-MX" b="1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Autoencoders</a:t>
            </a:r>
            <a:endParaRPr lang="es-MX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Convolutional</a:t>
            </a:r>
            <a:r>
              <a:rPr lang="es-MX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Neural Networks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b="1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CNN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Convolution</a:t>
            </a:r>
            <a:r>
              <a:rPr lang="es-MX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(</a:t>
            </a:r>
            <a:r>
              <a:rPr lang="es-MX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deconvolution</a:t>
            </a:r>
            <a:r>
              <a:rPr lang="es-MX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Pooling</a:t>
            </a: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(</a:t>
            </a:r>
            <a:r>
              <a:rPr lang="es-MX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unpooling</a:t>
            </a:r>
            <a:r>
              <a:rPr lang="es-MX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  <a:endParaRPr lang="es-MX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s-MX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44BE265-5649-9216-0C07-BFD511DE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344" y="1170736"/>
            <a:ext cx="5272212" cy="22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5AFEAA3E-1D96-A578-C156-4245AE5E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11" y="3765972"/>
            <a:ext cx="5234545" cy="29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80BDC8-3470-FAED-8871-DFC9633135F7}"/>
              </a:ext>
            </a:extLst>
          </p:cNvPr>
          <p:cNvSpPr txBox="1"/>
          <p:nvPr/>
        </p:nvSpPr>
        <p:spPr>
          <a:xfrm flipH="1">
            <a:off x="369202" y="595237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Key concepts</a:t>
            </a:r>
          </a:p>
        </p:txBody>
      </p:sp>
      <p:sp>
        <p:nvSpPr>
          <p:cNvPr id="3" name="Google Shape;45;p6">
            <a:extLst>
              <a:ext uri="{FF2B5EF4-FFF2-40B4-BE49-F238E27FC236}">
                <a16:creationId xmlns:a16="http://schemas.microsoft.com/office/drawing/2014/main" id="{AC02F45C-CA73-97AE-FBA3-4074997A413C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811070" y="4048780"/>
            <a:ext cx="9409160" cy="45719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670522" y="2312447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670522" y="2625839"/>
            <a:ext cx="1990791" cy="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2339336" y="4968908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2339336" y="5282300"/>
            <a:ext cx="1990791" cy="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4333991" y="2312447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4333991" y="2625839"/>
            <a:ext cx="1990791" cy="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 txBox="1"/>
          <p:nvPr/>
        </p:nvSpPr>
        <p:spPr>
          <a:xfrm>
            <a:off x="6583895" y="4968908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6583895" y="5282300"/>
            <a:ext cx="1990791" cy="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8229439" y="2315345"/>
            <a:ext cx="1990791" cy="22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5"/>
          <p:cNvSpPr txBox="1"/>
          <p:nvPr/>
        </p:nvSpPr>
        <p:spPr>
          <a:xfrm>
            <a:off x="8229439" y="2628737"/>
            <a:ext cx="1990791" cy="66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 texto aquí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15"/>
          <p:cNvGrpSpPr/>
          <p:nvPr/>
        </p:nvGrpSpPr>
        <p:grpSpPr>
          <a:xfrm>
            <a:off x="1256604" y="3443926"/>
            <a:ext cx="158686" cy="650573"/>
            <a:chOff x="2070100" y="2563700"/>
            <a:chExt cx="92400" cy="411825"/>
          </a:xfrm>
        </p:grpSpPr>
        <p:cxnSp>
          <p:nvCxnSpPr>
            <p:cNvPr id="328" name="Google Shape;328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" name="Google Shape;329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 rot="10800000">
            <a:off x="3255390" y="4048780"/>
            <a:ext cx="158686" cy="724934"/>
            <a:chOff x="2070100" y="2563700"/>
            <a:chExt cx="92400" cy="411825"/>
          </a:xfrm>
        </p:grpSpPr>
        <p:cxnSp>
          <p:nvCxnSpPr>
            <p:cNvPr id="331" name="Google Shape;331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" name="Google Shape;332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5250044" y="3443926"/>
            <a:ext cx="158686" cy="650573"/>
            <a:chOff x="2070100" y="2563700"/>
            <a:chExt cx="92400" cy="411825"/>
          </a:xfrm>
        </p:grpSpPr>
        <p:cxnSp>
          <p:nvCxnSpPr>
            <p:cNvPr id="334" name="Google Shape;334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" name="Google Shape;335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5"/>
          <p:cNvGrpSpPr/>
          <p:nvPr/>
        </p:nvGrpSpPr>
        <p:grpSpPr>
          <a:xfrm rot="10800000">
            <a:off x="7499949" y="4048780"/>
            <a:ext cx="158686" cy="724934"/>
            <a:chOff x="2070100" y="2563700"/>
            <a:chExt cx="92400" cy="411825"/>
          </a:xfrm>
        </p:grpSpPr>
        <p:cxnSp>
          <p:nvCxnSpPr>
            <p:cNvPr id="337" name="Google Shape;337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8" name="Google Shape;338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5"/>
          <p:cNvGrpSpPr/>
          <p:nvPr/>
        </p:nvGrpSpPr>
        <p:grpSpPr>
          <a:xfrm>
            <a:off x="9704910" y="3443926"/>
            <a:ext cx="158686" cy="650573"/>
            <a:chOff x="2070100" y="2563700"/>
            <a:chExt cx="92400" cy="411825"/>
          </a:xfrm>
        </p:grpSpPr>
        <p:cxnSp>
          <p:nvCxnSpPr>
            <p:cNvPr id="340" name="Google Shape;340;p1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1" name="Google Shape;341;p1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A8ED"/>
            </a:solidFill>
            <a:ln w="9525" cap="flat" cmpd="sng">
              <a:solidFill>
                <a:srgbClr val="00A8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5"/>
          <p:cNvSpPr txBox="1"/>
          <p:nvPr/>
        </p:nvSpPr>
        <p:spPr>
          <a:xfrm>
            <a:off x="2731176" y="3683009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4692356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9143090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6955329" y="3683009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683882" y="4314786"/>
            <a:ext cx="1282325" cy="22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4585F-0C7C-D925-1A7C-6799F646DB8F}"/>
              </a:ext>
            </a:extLst>
          </p:cNvPr>
          <p:cNvSpPr txBox="1"/>
          <p:nvPr/>
        </p:nvSpPr>
        <p:spPr>
          <a:xfrm flipH="1">
            <a:off x="369202" y="595237"/>
            <a:ext cx="113349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 dirty="0"/>
              <a:t>Timeline</a:t>
            </a:r>
          </a:p>
        </p:txBody>
      </p:sp>
      <p:sp>
        <p:nvSpPr>
          <p:cNvPr id="3" name="Google Shape;45;p6">
            <a:extLst>
              <a:ext uri="{FF2B5EF4-FFF2-40B4-BE49-F238E27FC236}">
                <a16:creationId xmlns:a16="http://schemas.microsoft.com/office/drawing/2014/main" id="{433C96D8-FD07-8989-94E1-78566A7348EF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2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/>
        </p:nvSpPr>
        <p:spPr>
          <a:xfrm>
            <a:off x="1159254" y="1136176"/>
            <a:ext cx="375394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8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1159255" y="2290409"/>
            <a:ext cx="8598894" cy="35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PE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lang="es-PE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Problem definition</a:t>
            </a:r>
            <a:endParaRPr lang="es-MX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History</a:t>
            </a:r>
            <a:endParaRPr lang="es-MX" sz="2000" b="0" i="0" u="none" strike="noStrike" cap="none" dirty="0">
              <a:solidFill>
                <a:schemeClr val="lt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Key </a:t>
            </a:r>
            <a:r>
              <a:rPr lang="es-MX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concepts</a:t>
            </a:r>
            <a:endParaRPr lang="es-MX" dirty="0">
              <a:solidFill>
                <a:schemeClr val="lt1"/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Traditional</a:t>
            </a:r>
            <a:r>
              <a:rPr lang="es-MX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MX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methods</a:t>
            </a:r>
            <a:endParaRPr lang="es-MX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Modern </a:t>
            </a:r>
            <a:r>
              <a:rPr lang="es-MX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algorithms</a:t>
            </a:r>
            <a:endParaRPr lang="es-MX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MX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28" name="Google Shape;28;p4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25C2F79F-4D17-56C4-D172-4B5FC104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95FF1287-74D6-5C92-6D98-2F8C6FE60B8B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60AC386A-25C7-AD19-CCE0-8BE3C376566E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FC5AB86C-BDBE-99B9-EA29-4A8ADD16EA24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E3D5E916-10B0-D85E-AAF8-C9E2BDA51814}"/>
              </a:ext>
            </a:extLst>
          </p:cNvPr>
          <p:cNvSpPr txBox="1"/>
          <p:nvPr/>
        </p:nvSpPr>
        <p:spPr>
          <a:xfrm>
            <a:off x="4383197" y="3066557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9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>
          <a:extLst>
            <a:ext uri="{FF2B5EF4-FFF2-40B4-BE49-F238E27FC236}">
              <a16:creationId xmlns:a16="http://schemas.microsoft.com/office/drawing/2014/main" id="{A601A9D7-BC35-4D58-67A1-2B35D2C1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>
            <a:extLst>
              <a:ext uri="{FF2B5EF4-FFF2-40B4-BE49-F238E27FC236}">
                <a16:creationId xmlns:a16="http://schemas.microsoft.com/office/drawing/2014/main" id="{125314BD-20E4-EEA6-8CC0-4D964C58DFEE}"/>
              </a:ext>
            </a:extLst>
          </p:cNvPr>
          <p:cNvSpPr txBox="1"/>
          <p:nvPr/>
        </p:nvSpPr>
        <p:spPr>
          <a:xfrm>
            <a:off x="369202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Anomaly Detection in Brain MRI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>
            <a:extLst>
              <a:ext uri="{FF2B5EF4-FFF2-40B4-BE49-F238E27FC236}">
                <a16:creationId xmlns:a16="http://schemas.microsoft.com/office/drawing/2014/main" id="{4EAC2476-A741-0C4A-A15B-0D9413B2017F}"/>
              </a:ext>
            </a:extLst>
          </p:cNvPr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>
            <a:extLst>
              <a:ext uri="{FF2B5EF4-FFF2-40B4-BE49-F238E27FC236}">
                <a16:creationId xmlns:a16="http://schemas.microsoft.com/office/drawing/2014/main" id="{4007028D-0BDF-E348-6F85-AF17D55AD552}"/>
              </a:ext>
            </a:extLst>
          </p:cNvPr>
          <p:cNvSpPr txBox="1"/>
          <p:nvPr/>
        </p:nvSpPr>
        <p:spPr>
          <a:xfrm>
            <a:off x="2149714" y="23172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>
            <a:extLst>
              <a:ext uri="{FF2B5EF4-FFF2-40B4-BE49-F238E27FC236}">
                <a16:creationId xmlns:a16="http://schemas.microsoft.com/office/drawing/2014/main" id="{13B2D133-25D9-FB23-8E9B-1D7A6509B9C5}"/>
              </a:ext>
            </a:extLst>
          </p:cNvPr>
          <p:cNvSpPr txBox="1"/>
          <p:nvPr/>
        </p:nvSpPr>
        <p:spPr>
          <a:xfrm>
            <a:off x="4383197" y="3066557"/>
            <a:ext cx="6624772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s-PE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s-P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blem</a:t>
            </a:r>
            <a:r>
              <a:rPr lang="es-P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456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1476</Words>
  <Application>Microsoft Office PowerPoint</Application>
  <PresentationFormat>Widescreen</PresentationFormat>
  <Paragraphs>242</Paragraphs>
  <Slides>39</Slides>
  <Notes>39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Söhne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Jeremy Matos Cangalaya</cp:lastModifiedBy>
  <cp:revision>31</cp:revision>
  <dcterms:modified xsi:type="dcterms:W3CDTF">2024-02-06T00:51:09Z</dcterms:modified>
</cp:coreProperties>
</file>